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61" r:id="rId5"/>
    <p:sldId id="258" r:id="rId6"/>
    <p:sldId id="259" r:id="rId7"/>
    <p:sldId id="264" r:id="rId8"/>
    <p:sldId id="263" r:id="rId9"/>
    <p:sldId id="274" r:id="rId10"/>
    <p:sldId id="265" r:id="rId11"/>
    <p:sldId id="266" r:id="rId12"/>
    <p:sldId id="275" r:id="rId13"/>
    <p:sldId id="267" r:id="rId14"/>
    <p:sldId id="268" r:id="rId15"/>
    <p:sldId id="276" r:id="rId16"/>
    <p:sldId id="269" r:id="rId17"/>
    <p:sldId id="270" r:id="rId18"/>
    <p:sldId id="277" r:id="rId19"/>
    <p:sldId id="271" r:id="rId20"/>
    <p:sldId id="272" r:id="rId21"/>
    <p:sldId id="278" r:id="rId22"/>
    <p:sldId id="260" r:id="rId23"/>
    <p:sldId id="273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8A3"/>
    <a:srgbClr val="BFD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6" autoAdjust="0"/>
    <p:restoredTop sz="96144" autoAdjust="0"/>
  </p:normalViewPr>
  <p:slideViewPr>
    <p:cSldViewPr>
      <p:cViewPr varScale="1">
        <p:scale>
          <a:sx n="103" d="100"/>
          <a:sy n="103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1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642380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5276"/>
          <a:ext cx="9144000" cy="6008776"/>
          <a:chOff x="0" y="865276"/>
          <a:chExt cx="9144000" cy="6008776"/>
        </a:xfrm>
      </p:grpSpPr>
      <p:sp>
        <p:nvSpPr>
          <p:cNvPr id="3" name="TextBox 2"/>
          <p:cNvSpPr txBox="1"/>
          <p:nvPr/>
        </p:nvSpPr>
        <p:spPr>
          <a:xfrm>
            <a:off x="228600" y="5715000"/>
            <a:ext cx="8686800" cy="5232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Building a positive work culture for Organization’s success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5501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0200" y="6320135"/>
            <a:ext cx="3505200" cy="461665"/>
          </a:xfrm>
          <a:prstGeom prst="rect">
            <a:avLst/>
          </a:prstGeom>
          <a:solidFill>
            <a:schemeClr val="accent3"/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Presenter : Ahmad Saeed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8332" y="5311914"/>
            <a:ext cx="1340432" cy="7078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/>
              <a:t>Open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019800"/>
            <a:ext cx="3733800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/>
              <a:t>Communication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"/>
            <a:ext cx="7467600" cy="53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3371564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 smtClean="0"/>
              <a:t>Open Communication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67056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key to fostering a collaborative and innovative work environment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457" y="1905000"/>
            <a:ext cx="274850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Speak Openly and Honestly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0065" y="3215181"/>
            <a:ext cx="277428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Give Constructive Feedback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0767" y="4191675"/>
            <a:ext cx="1791837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Listen Actively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99436" y="3576104"/>
            <a:ext cx="6358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thoughtful </a:t>
            </a:r>
            <a:r>
              <a:rPr lang="en-US" dirty="0" smtClean="0"/>
              <a:t>feedback. It helps </a:t>
            </a:r>
            <a:r>
              <a:rPr lang="en-US" dirty="0"/>
              <a:t>everyone do their best 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4991" y="4620331"/>
            <a:ext cx="8085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Listen </a:t>
            </a:r>
            <a:r>
              <a:rPr lang="en-US" dirty="0"/>
              <a:t>your colleagues </a:t>
            </a:r>
            <a:r>
              <a:rPr lang="en-US" dirty="0" smtClean="0"/>
              <a:t>attentively to build a</a:t>
            </a:r>
          </a:p>
          <a:p>
            <a:r>
              <a:rPr lang="en-US" dirty="0" smtClean="0"/>
              <a:t>Supportive atmosphere to make everyone feel</a:t>
            </a:r>
          </a:p>
          <a:p>
            <a:r>
              <a:rPr lang="en-US" dirty="0" smtClean="0"/>
              <a:t>valued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014" y="2322611"/>
            <a:ext cx="828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Share </a:t>
            </a:r>
            <a:r>
              <a:rPr lang="en-US" dirty="0"/>
              <a:t>your thoughts and </a:t>
            </a:r>
            <a:r>
              <a:rPr lang="en-US" dirty="0" smtClean="0"/>
              <a:t>ideas openly. </a:t>
            </a:r>
            <a:r>
              <a:rPr lang="en-US" dirty="0"/>
              <a:t>Your unique perspective is valuable, and expressing it helps us grow </a:t>
            </a:r>
            <a:r>
              <a:rPr lang="en-US" dirty="0" smtClean="0"/>
              <a:t>together. It also avoid/resolves any conflict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67" y="3871186"/>
            <a:ext cx="4440807" cy="29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24" grpId="0" animBg="1"/>
      <p:bldP spid="25" grpId="0"/>
      <p:bldP spid="2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459463"/>
            <a:ext cx="24288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Scheduled meetings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200" y="1867456"/>
            <a:ext cx="2428870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T&amp;D Support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" y="2275450"/>
            <a:ext cx="2428870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Output Messenger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200" y="2684333"/>
            <a:ext cx="2428870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Outlook e-mail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3093216"/>
            <a:ext cx="242887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Ticket Generation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31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7" y="652056"/>
            <a:ext cx="17621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50821" y="265008"/>
            <a:ext cx="45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7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9916" y="5388114"/>
            <a:ext cx="2903483" cy="7078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Recognition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6115955"/>
            <a:ext cx="2895600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Appreciation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95920" y="6089679"/>
            <a:ext cx="61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B050"/>
                </a:solidFill>
              </a:rPr>
              <a:t>&amp;</a:t>
            </a:r>
            <a:endParaRPr lang="en-US" sz="4800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742045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4490653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 smtClean="0"/>
              <a:t>Recognition and Appreciation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7924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Celebrating achievements, big or small, </a:t>
            </a:r>
            <a:r>
              <a:rPr lang="en-US" dirty="0" smtClean="0"/>
              <a:t>elevates </a:t>
            </a:r>
            <a:r>
              <a:rPr lang="en-US" dirty="0"/>
              <a:t>spirits and </a:t>
            </a:r>
            <a:r>
              <a:rPr lang="en-US" dirty="0" smtClean="0"/>
              <a:t>strengthens teamwork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8457" y="1905000"/>
            <a:ext cx="1319079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Shine Bright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0065" y="3105370"/>
            <a:ext cx="2251129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High-Fives and Cheers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5212" y="4276837"/>
            <a:ext cx="2153833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Recognition Culture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9436" y="3466293"/>
            <a:ext cx="833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moments of recognition that uplift and energize </a:t>
            </a:r>
            <a:r>
              <a:rPr lang="en-US" dirty="0" smtClean="0"/>
              <a:t>teammates</a:t>
            </a:r>
            <a:r>
              <a:rPr lang="en-US" dirty="0"/>
              <a:t>. A simple acknowledgment can inspire great things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9436" y="4705493"/>
            <a:ext cx="8339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Be proactive in appreciating your peers. Celebrating each other's successes fosters a positive and supportive environment for all of us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014" y="2322611"/>
            <a:ext cx="828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Highlight and celebrate your </a:t>
            </a:r>
            <a:r>
              <a:rPr lang="en-US" dirty="0" smtClean="0"/>
              <a:t>achievements/victories</a:t>
            </a:r>
            <a:r>
              <a:rPr lang="en-US" dirty="0"/>
              <a:t>. </a:t>
            </a:r>
            <a:r>
              <a:rPr lang="en-US" dirty="0" smtClean="0"/>
              <a:t>recognizing them boosts </a:t>
            </a:r>
            <a:r>
              <a:rPr lang="en-US" dirty="0"/>
              <a:t>morale and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180907"/>
            <a:ext cx="5838206" cy="19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24" grpId="0" animBg="1"/>
      <p:bldP spid="25" grpId="0"/>
      <p:bldP spid="2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0936" y="1444709"/>
            <a:ext cx="1800493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Positive Memo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5863" y="1846698"/>
            <a:ext cx="2646878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Appreciation message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0936" y="2261128"/>
            <a:ext cx="2069797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Bi-annual growth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2" y="2676340"/>
            <a:ext cx="131318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Certificate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1" y="3090770"/>
            <a:ext cx="2198038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Overtime payment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505200"/>
            <a:ext cx="3082895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Child education allowance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9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7" y="652056"/>
            <a:ext cx="17621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821" y="265008"/>
            <a:ext cx="45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rom Work-Life Balance to Work-Life Harmony: A New Path for High-Achiev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3" y="609600"/>
            <a:ext cx="921173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0400" y="5405441"/>
            <a:ext cx="2903483" cy="7078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Work - Life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6150114"/>
            <a:ext cx="2890347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Harmony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9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3010568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 smtClean="0"/>
              <a:t>Work-Life Harmony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7924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Achieving work-life harmony ensures we stay energized, motivated, and productive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8457" y="1905000"/>
            <a:ext cx="148694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Flex Your Way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0065" y="3105370"/>
            <a:ext cx="1971694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Recharge Regularly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5213" y="4276837"/>
            <a:ext cx="18745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Maintain Balance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99436" y="3466293"/>
            <a:ext cx="833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Prioritize regular breaks and time off to refresh and maintain high energy levels. Your well-being is crucial for long-term success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9437" y="4705493"/>
            <a:ext cx="5901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Effective workload management </a:t>
            </a:r>
            <a:r>
              <a:rPr lang="en-US" dirty="0" smtClean="0"/>
              <a:t>maintains </a:t>
            </a:r>
            <a:r>
              <a:rPr lang="en-US" dirty="0"/>
              <a:t>balance </a:t>
            </a:r>
            <a:r>
              <a:rPr lang="en-US" dirty="0" smtClean="0"/>
              <a:t>between</a:t>
            </a:r>
          </a:p>
          <a:p>
            <a:r>
              <a:rPr lang="en-US" dirty="0" smtClean="0"/>
              <a:t>work </a:t>
            </a:r>
            <a:r>
              <a:rPr lang="en-US" dirty="0"/>
              <a:t>and personal life to keep your enthusiasm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productivity high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014" y="2322611"/>
            <a:ext cx="828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Customize your work schedule to fit your personal needs while staying aligned with team goals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406914"/>
            <a:ext cx="3660864" cy="24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24" grpId="0" animBg="1"/>
      <p:bldP spid="25" grpId="0"/>
      <p:bldP spid="2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7035" y="1469581"/>
            <a:ext cx="1838965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Personal break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962" y="1871570"/>
            <a:ext cx="155683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Gym Facility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7035" y="2286000"/>
            <a:ext cx="1514069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Table tennis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7" y="652056"/>
            <a:ext cx="17621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0821" y="265008"/>
            <a:ext cx="45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7034" y="2705095"/>
            <a:ext cx="2283510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Food Table serving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173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6600" y="5867400"/>
            <a:ext cx="2362200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/>
              <a:t>Inclusivity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9906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0235"/>
            <a:ext cx="4057497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38400"/>
            <a:ext cx="4082143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30365"/>
            <a:ext cx="4069821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1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1635384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 smtClean="0"/>
              <a:t>Inclusivity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82296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Making everyone feel valued to contribute leads </a:t>
            </a:r>
            <a:r>
              <a:rPr lang="en-US" dirty="0"/>
              <a:t>to greater creativity and innovation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457" y="1905000"/>
            <a:ext cx="1953227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Celebrate Diversity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0065" y="3165728"/>
            <a:ext cx="2569550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Welcoming Space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5212" y="4422680"/>
            <a:ext cx="2636588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Work Together Effectively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99436" y="3526651"/>
            <a:ext cx="833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Make sure that every team member feels welcomed and valued. Support each other by being inclusive and respectful, ensuring that everyone can </a:t>
            </a:r>
            <a:r>
              <a:rPr lang="en-US" dirty="0" smtClean="0"/>
              <a:t>fully participate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99436" y="4851336"/>
            <a:ext cx="5901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Working </a:t>
            </a:r>
            <a:r>
              <a:rPr lang="en-US" dirty="0"/>
              <a:t>together </a:t>
            </a:r>
            <a:r>
              <a:rPr lang="en-US" dirty="0" smtClean="0"/>
              <a:t>by </a:t>
            </a:r>
            <a:r>
              <a:rPr lang="en-US" dirty="0"/>
              <a:t>considering various perspectives </a:t>
            </a:r>
            <a:r>
              <a:rPr lang="en-US" dirty="0" smtClean="0"/>
              <a:t>within </a:t>
            </a:r>
            <a:r>
              <a:rPr lang="en-US" dirty="0"/>
              <a:t>your </a:t>
            </a:r>
            <a:r>
              <a:rPr lang="en-US" dirty="0" smtClean="0"/>
              <a:t>team fosters </a:t>
            </a:r>
            <a:r>
              <a:rPr lang="en-US" dirty="0"/>
              <a:t>collaboration and </a:t>
            </a:r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5014" y="2322611"/>
            <a:ext cx="828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Appreciate and respect the different backgrounds, perspectives, and experiences each of your colleagues brings to the team. Everyone's unique viewpoint is valuable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041228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24" grpId="0" animBg="1"/>
      <p:bldP spid="25" grpId="0"/>
      <p:bldP spid="2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7035" y="1469581"/>
            <a:ext cx="1826141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Feedback form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7035" y="2352087"/>
            <a:ext cx="1565493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Portal Ticket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7035" y="1905000"/>
            <a:ext cx="1980029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Feedback e-mail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pic>
        <p:nvPicPr>
          <p:cNvPr id="6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7" y="652056"/>
            <a:ext cx="17621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0821" y="265008"/>
            <a:ext cx="45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At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7035" y="2797619"/>
            <a:ext cx="426419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Portal “Report </a:t>
            </a:r>
            <a:r>
              <a:rPr lang="en-US" b="1" dirty="0" err="1" smtClean="0">
                <a:solidFill>
                  <a:schemeClr val="bg1"/>
                </a:solidFill>
                <a:latin typeface="Roboto"/>
              </a:rPr>
              <a:t>Annonymous</a:t>
            </a:r>
            <a:r>
              <a:rPr lang="en-US" b="1" dirty="0" smtClean="0">
                <a:solidFill>
                  <a:schemeClr val="bg1"/>
                </a:solidFill>
                <a:latin typeface="Roboto"/>
              </a:rPr>
              <a:t>” option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76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6501587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73873"/>
            <a:ext cx="7746031" cy="2984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1905000"/>
            <a:ext cx="3763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Open Forum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4039" y="6019800"/>
            <a:ext cx="171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CULTURE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7" y="1054397"/>
            <a:ext cx="5079365" cy="4749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5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2465609"/>
            <a:ext cx="7772400" cy="369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The shared values, beliefs, and behaviors that </a:t>
            </a:r>
            <a:r>
              <a:rPr lang="en-US" dirty="0" smtClean="0"/>
              <a:t>shape </a:t>
            </a:r>
            <a:r>
              <a:rPr lang="en-US" dirty="0"/>
              <a:t>workplace environment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3663823"/>
            <a:ext cx="3156538" cy="1198781"/>
            <a:chOff x="457200" y="3663823"/>
            <a:chExt cx="3156538" cy="1198781"/>
          </a:xfrm>
        </p:grpSpPr>
        <p:sp>
          <p:nvSpPr>
            <p:cNvPr id="4" name="Rectangle 3"/>
            <p:cNvSpPr/>
            <p:nvPr/>
          </p:nvSpPr>
          <p:spPr>
            <a:xfrm>
              <a:off x="1396977" y="4493272"/>
              <a:ext cx="2216761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US" dirty="0" smtClean="0"/>
                <a:t>Work </a:t>
              </a:r>
              <a:r>
                <a:rPr lang="en-US" dirty="0"/>
                <a:t>Culture Matters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663823"/>
              <a:ext cx="1600200" cy="11201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" name="Rectangle 5"/>
          <p:cNvSpPr/>
          <p:nvPr/>
        </p:nvSpPr>
        <p:spPr>
          <a:xfrm>
            <a:off x="762000" y="4953000"/>
            <a:ext cx="6858000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A positive work culture leads to higher job satisfaction and productivity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5902" y="1030637"/>
            <a:ext cx="1447800" cy="1363626"/>
            <a:chOff x="415902" y="1030637"/>
            <a:chExt cx="1447800" cy="13636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02" y="1030637"/>
              <a:ext cx="1447800" cy="13636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96631" y="1295400"/>
              <a:ext cx="70141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23A8A3"/>
                  </a:solidFill>
                </a:rPr>
                <a:t>Work</a:t>
              </a:r>
              <a:endParaRPr lang="en-US" b="1" dirty="0">
                <a:solidFill>
                  <a:srgbClr val="23A8A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96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ttributes &amp; Styles of Corporate Culture - HR Executive Search Fi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59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5328703" cy="523220"/>
          </a:xfrm>
          <a:prstGeom prst="rect">
            <a:avLst/>
          </a:prstGeom>
          <a:solidFill>
            <a:schemeClr val="accent5"/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/>
              <a:t>Core Elements of a Thriving Culture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717" y="1591003"/>
            <a:ext cx="2332883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Shared Vision &amp; Values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229" y="2485521"/>
            <a:ext cx="233288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Open Communication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4740" y="3381675"/>
            <a:ext cx="281940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Recognition &amp; Appreciation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84741" y="4255532"/>
            <a:ext cx="23433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Work-Life Harmony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4740" y="5174039"/>
            <a:ext cx="234339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Inclusivity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2409" y="1981200"/>
            <a:ext cx="6280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central guiding force for the </a:t>
            </a:r>
            <a:r>
              <a:rPr lang="en-US" dirty="0" smtClean="0"/>
              <a:t>team binding everyone together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6057" y="2895600"/>
            <a:ext cx="368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The engine that powers collaboration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6057" y="3769137"/>
            <a:ext cx="288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Fueling motivation and pride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6057" y="4622421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Balancing productivity with well-being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6057" y="5562600"/>
            <a:ext cx="4221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 canvas for diverse ideas and perspectives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28" y="3086313"/>
            <a:ext cx="3601195" cy="233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7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3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3132" y="2895600"/>
            <a:ext cx="1666482" cy="70788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/>
              <a:t>Shared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93132" y="3603486"/>
            <a:ext cx="1666482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 smtClean="0"/>
              <a:t>Vision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152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689415"/>
            <a:ext cx="3519810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 smtClean="0"/>
              <a:t>Shared Vision &amp; Values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4800" y="1219200"/>
            <a:ext cx="76962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Understanding </a:t>
            </a:r>
            <a:r>
              <a:rPr lang="en-US" dirty="0"/>
              <a:t>company’s mission and </a:t>
            </a:r>
            <a:r>
              <a:rPr lang="en-US" dirty="0" smtClean="0"/>
              <a:t>values helps </a:t>
            </a:r>
            <a:r>
              <a:rPr lang="en-US" dirty="0"/>
              <a:t>work towards common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8457" y="1905000"/>
            <a:ext cx="2316083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Organizational </a:t>
            </a:r>
            <a:r>
              <a:rPr lang="en-US" dirty="0"/>
              <a:t>Mission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23202" y="2883174"/>
            <a:ext cx="1616148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Common Goals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9477" y="3917062"/>
            <a:ext cx="1791837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Adaptability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87426" y="3322340"/>
            <a:ext cx="5137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Support </a:t>
            </a:r>
            <a:r>
              <a:rPr lang="en-US" dirty="0"/>
              <a:t>teammates in achieving common objectives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3701" y="4345718"/>
            <a:ext cx="409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 open to change and adaptable to </a:t>
            </a:r>
            <a:r>
              <a:rPr lang="en-US" dirty="0" smtClean="0"/>
              <a:t>new</a:t>
            </a:r>
          </a:p>
          <a:p>
            <a:r>
              <a:rPr lang="en-US" dirty="0" smtClean="0"/>
              <a:t>directions </a:t>
            </a:r>
            <a:r>
              <a:rPr lang="en-US" dirty="0"/>
              <a:t>as the company’s vision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015" y="2322611"/>
            <a:ext cx="6374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dirty="0" smtClean="0"/>
              <a:t>to </a:t>
            </a:r>
            <a:r>
              <a:rPr lang="en-US" dirty="0"/>
              <a:t>know how </a:t>
            </a:r>
            <a:r>
              <a:rPr lang="en-US" dirty="0" smtClean="0"/>
              <a:t>your </a:t>
            </a:r>
            <a:r>
              <a:rPr lang="en-US" dirty="0"/>
              <a:t>role contributes to </a:t>
            </a:r>
            <a:r>
              <a:rPr lang="en-US" dirty="0" smtClean="0"/>
              <a:t>company mission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10" y="3426022"/>
            <a:ext cx="5275339" cy="35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8" grpId="0" animBg="1"/>
      <p:bldP spid="24" grpId="0" animBg="1"/>
      <p:bldP spid="25" grpId="0"/>
      <p:bldP spid="2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20" y="1702117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A936F"/>
                </a:solidFill>
                <a:latin typeface="Roboto"/>
              </a:rPr>
              <a:t>"At </a:t>
            </a:r>
            <a:r>
              <a:rPr lang="en-US" b="1" dirty="0" err="1">
                <a:solidFill>
                  <a:srgbClr val="1A936F"/>
                </a:solidFill>
                <a:latin typeface="Roboto"/>
              </a:rPr>
              <a:t>Immentia</a:t>
            </a:r>
            <a:r>
              <a:rPr lang="en-US" b="1" dirty="0">
                <a:solidFill>
                  <a:srgbClr val="1A936F"/>
                </a:solidFill>
                <a:latin typeface="Roboto"/>
              </a:rPr>
              <a:t>, we foster technology to make life simpler, easier and progressive around the globe!"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9320" y="1168717"/>
            <a:ext cx="1518364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</a:rPr>
              <a:t>Our Mission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9320" y="2835798"/>
            <a:ext cx="1390189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</a:rPr>
              <a:t>Our </a:t>
            </a:r>
            <a:r>
              <a:rPr lang="en-US" b="1" dirty="0" smtClean="0">
                <a:solidFill>
                  <a:schemeClr val="bg1"/>
                </a:solidFill>
                <a:latin typeface="Roboto"/>
              </a:rPr>
              <a:t>Values</a:t>
            </a:r>
            <a:endParaRPr lang="en-US" b="1" i="0" dirty="0">
              <a:solidFill>
                <a:schemeClr val="bg1"/>
              </a:solidFill>
              <a:effectLst/>
              <a:latin typeface="Roboto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7955" y="3575392"/>
            <a:ext cx="2110258" cy="1052155"/>
            <a:chOff x="387955" y="3575392"/>
            <a:chExt cx="2110258" cy="1052155"/>
          </a:xfrm>
        </p:grpSpPr>
        <p:sp>
          <p:nvSpPr>
            <p:cNvPr id="5" name="Rectangle 4"/>
            <p:cNvSpPr/>
            <p:nvPr/>
          </p:nvSpPr>
          <p:spPr>
            <a:xfrm>
              <a:off x="387955" y="4288993"/>
              <a:ext cx="2110258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Customer Relationship</a:t>
              </a:r>
            </a:p>
          </p:txBody>
        </p:sp>
        <p:pic>
          <p:nvPicPr>
            <p:cNvPr id="1026" name="Picture 2" descr="icon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85" y="3575392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2673955" y="3582034"/>
            <a:ext cx="1064843" cy="1045513"/>
            <a:chOff x="2673955" y="3582034"/>
            <a:chExt cx="1064843" cy="1045513"/>
          </a:xfrm>
        </p:grpSpPr>
        <p:sp>
          <p:nvSpPr>
            <p:cNvPr id="6" name="Rectangle 5"/>
            <p:cNvSpPr/>
            <p:nvPr/>
          </p:nvSpPr>
          <p:spPr>
            <a:xfrm>
              <a:off x="2673955" y="4288993"/>
              <a:ext cx="1064843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Excellence</a:t>
              </a:r>
            </a:p>
          </p:txBody>
        </p:sp>
        <p:pic>
          <p:nvPicPr>
            <p:cNvPr id="1028" name="Picture 4" descr="icon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338" y="3582034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3914540" y="3587803"/>
            <a:ext cx="1113510" cy="1039744"/>
            <a:chOff x="3914540" y="3587803"/>
            <a:chExt cx="1113510" cy="1039744"/>
          </a:xfrm>
        </p:grpSpPr>
        <p:sp>
          <p:nvSpPr>
            <p:cNvPr id="7" name="Rectangle 6"/>
            <p:cNvSpPr/>
            <p:nvPr/>
          </p:nvSpPr>
          <p:spPr>
            <a:xfrm>
              <a:off x="3914540" y="4288993"/>
              <a:ext cx="1113510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Ownership</a:t>
              </a:r>
            </a:p>
          </p:txBody>
        </p:sp>
        <p:pic>
          <p:nvPicPr>
            <p:cNvPr id="1030" name="Picture 6" descr="icon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614" y="3587803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816530" y="3586136"/>
            <a:ext cx="1425647" cy="1041411"/>
            <a:chOff x="6816530" y="3586136"/>
            <a:chExt cx="1425647" cy="1041411"/>
          </a:xfrm>
        </p:grpSpPr>
        <p:sp>
          <p:nvSpPr>
            <p:cNvPr id="9" name="Rectangle 8"/>
            <p:cNvSpPr/>
            <p:nvPr/>
          </p:nvSpPr>
          <p:spPr>
            <a:xfrm>
              <a:off x="6816530" y="4288993"/>
              <a:ext cx="1425647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Speed Matters</a:t>
              </a:r>
            </a:p>
          </p:txBody>
        </p:sp>
        <p:pic>
          <p:nvPicPr>
            <p:cNvPr id="1034" name="Picture 10" descr="icon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273" y="3586136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400908" y="5069729"/>
            <a:ext cx="1775101" cy="1019264"/>
            <a:chOff x="400908" y="5069729"/>
            <a:chExt cx="1775101" cy="1019264"/>
          </a:xfrm>
        </p:grpSpPr>
        <p:sp>
          <p:nvSpPr>
            <p:cNvPr id="10" name="Rectangle 9"/>
            <p:cNvSpPr/>
            <p:nvPr/>
          </p:nvSpPr>
          <p:spPr>
            <a:xfrm>
              <a:off x="400908" y="5750439"/>
              <a:ext cx="1775101" cy="33855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Learn and Develop</a:t>
              </a:r>
            </a:p>
          </p:txBody>
        </p:sp>
        <p:pic>
          <p:nvPicPr>
            <p:cNvPr id="1036" name="Picture 12" descr="icon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385" y="5069729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2331778" y="5064639"/>
            <a:ext cx="963725" cy="1024354"/>
            <a:chOff x="2331778" y="5064639"/>
            <a:chExt cx="963725" cy="1024354"/>
          </a:xfrm>
        </p:grpSpPr>
        <p:sp>
          <p:nvSpPr>
            <p:cNvPr id="11" name="Rectangle 10"/>
            <p:cNvSpPr/>
            <p:nvPr/>
          </p:nvSpPr>
          <p:spPr>
            <a:xfrm>
              <a:off x="2331778" y="5750439"/>
              <a:ext cx="963725" cy="33855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Think Big</a:t>
              </a:r>
            </a:p>
          </p:txBody>
        </p:sp>
        <p:pic>
          <p:nvPicPr>
            <p:cNvPr id="1038" name="Picture 14" descr="icon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840" y="5064639"/>
              <a:ext cx="609600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3451272" y="5075383"/>
            <a:ext cx="926536" cy="1013610"/>
            <a:chOff x="3451272" y="5075383"/>
            <a:chExt cx="926536" cy="1013610"/>
          </a:xfrm>
        </p:grpSpPr>
        <p:sp>
          <p:nvSpPr>
            <p:cNvPr id="12" name="Rectangle 11"/>
            <p:cNvSpPr/>
            <p:nvPr/>
          </p:nvSpPr>
          <p:spPr>
            <a:xfrm>
              <a:off x="3451272" y="5750439"/>
              <a:ext cx="926536" cy="338554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Frugality</a:t>
              </a:r>
            </a:p>
          </p:txBody>
        </p:sp>
        <p:pic>
          <p:nvPicPr>
            <p:cNvPr id="1040" name="Picture 16" descr="icon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386" y="5075383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533577" y="5064638"/>
            <a:ext cx="1665008" cy="1024355"/>
            <a:chOff x="4533577" y="5064638"/>
            <a:chExt cx="1665008" cy="1024355"/>
          </a:xfrm>
        </p:grpSpPr>
        <p:sp>
          <p:nvSpPr>
            <p:cNvPr id="13" name="Rectangle 12"/>
            <p:cNvSpPr/>
            <p:nvPr/>
          </p:nvSpPr>
          <p:spPr>
            <a:xfrm>
              <a:off x="4533577" y="5750439"/>
              <a:ext cx="1665008" cy="33855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Exceptional Team</a:t>
              </a:r>
            </a:p>
          </p:txBody>
        </p:sp>
        <p:pic>
          <p:nvPicPr>
            <p:cNvPr id="1042" name="Picture 18" descr="icon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433" y="5064638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6355900" y="5064637"/>
            <a:ext cx="1914498" cy="1024356"/>
            <a:chOff x="6355900" y="5064637"/>
            <a:chExt cx="1914498" cy="1024356"/>
          </a:xfrm>
        </p:grpSpPr>
        <p:sp>
          <p:nvSpPr>
            <p:cNvPr id="14" name="Rectangle 13"/>
            <p:cNvSpPr/>
            <p:nvPr/>
          </p:nvSpPr>
          <p:spPr>
            <a:xfrm>
              <a:off x="6355900" y="5750439"/>
              <a:ext cx="1914498" cy="3385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Social Responsibility</a:t>
              </a:r>
            </a:p>
          </p:txBody>
        </p:sp>
        <p:pic>
          <p:nvPicPr>
            <p:cNvPr id="1044" name="Picture 20" descr="icon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394" y="5064637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" descr="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7" y="652056"/>
            <a:ext cx="1762125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0821" y="265008"/>
            <a:ext cx="45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At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203792" y="3582034"/>
            <a:ext cx="1436996" cy="1045513"/>
            <a:chOff x="5203792" y="3582034"/>
            <a:chExt cx="1436996" cy="1045513"/>
          </a:xfrm>
        </p:grpSpPr>
        <p:sp>
          <p:nvSpPr>
            <p:cNvPr id="8" name="Rectangle 7"/>
            <p:cNvSpPr/>
            <p:nvPr/>
          </p:nvSpPr>
          <p:spPr>
            <a:xfrm>
              <a:off x="5203792" y="4288993"/>
              <a:ext cx="1436996" cy="33855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1600" b="1"/>
                <a:t>Process Driven</a:t>
              </a:r>
            </a:p>
          </p:txBody>
        </p:sp>
        <p:pic>
          <p:nvPicPr>
            <p:cNvPr id="1032" name="Picture 8" descr="icon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873" y="3582034"/>
              <a:ext cx="600075" cy="571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3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eme94">
  <a:themeElements>
    <a:clrScheme name="Theme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543</Words>
  <Application>Microsoft Office PowerPoint</Application>
  <PresentationFormat>On-screen Show (4:3)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Roboto</vt:lpstr>
      <vt:lpstr>Theme94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Muhammad Ahmed Saeed</cp:lastModifiedBy>
  <cp:revision>227</cp:revision>
  <dcterms:created xsi:type="dcterms:W3CDTF">2024-06-03T09:38:55Z</dcterms:created>
  <dcterms:modified xsi:type="dcterms:W3CDTF">2024-07-22T12:38:03Z</dcterms:modified>
  <cp:category/>
</cp:coreProperties>
</file>